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71" r:id="rId2"/>
    <p:sldId id="275" r:id="rId3"/>
    <p:sldId id="281" r:id="rId4"/>
    <p:sldId id="287" r:id="rId5"/>
    <p:sldId id="288" r:id="rId6"/>
    <p:sldId id="277" r:id="rId7"/>
    <p:sldId id="279" r:id="rId8"/>
    <p:sldId id="284" r:id="rId9"/>
    <p:sldId id="285" r:id="rId10"/>
    <p:sldId id="286" r:id="rId11"/>
    <p:sldId id="28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65" d="100"/>
          <a:sy n="65" d="100"/>
        </p:scale>
        <p:origin x="-145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9/4/2024</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9/4/2024</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066800"/>
            <a:ext cx="7851648" cy="1828800"/>
          </a:xfrm>
        </p:spPr>
        <p:txBody>
          <a:bodyPr/>
          <a:lstStyle/>
          <a:p>
            <a:r>
              <a:rPr lang="en-IN" dirty="0" smtClean="0"/>
              <a:t>ANNELIDA: TROCHOPHORE LARVA</a:t>
            </a:r>
            <a:endParaRPr lang="en-IN" dirty="0"/>
          </a:p>
        </p:txBody>
      </p:sp>
      <p:sp>
        <p:nvSpPr>
          <p:cNvPr id="3" name="Subtitle 2"/>
          <p:cNvSpPr>
            <a:spLocks noGrp="1"/>
          </p:cNvSpPr>
          <p:nvPr>
            <p:ph type="subTitle" idx="1"/>
          </p:nvPr>
        </p:nvSpPr>
        <p:spPr>
          <a:xfrm>
            <a:off x="609600" y="3810000"/>
            <a:ext cx="7854696" cy="1752600"/>
          </a:xfrm>
        </p:spPr>
        <p:txBody>
          <a:bodyPr>
            <a:normAutofit/>
          </a:bodyPr>
          <a:lstStyle/>
          <a:p>
            <a:r>
              <a:rPr lang="en-IN" dirty="0" smtClean="0"/>
              <a:t>Dr. SEEMA JYOTI</a:t>
            </a:r>
          </a:p>
          <a:p>
            <a:r>
              <a:rPr lang="en-IN" dirty="0" smtClean="0"/>
              <a:t>ASSOCIATE PROFESSOR, DEPT OF ZOOLOGY</a:t>
            </a:r>
          </a:p>
          <a:p>
            <a:r>
              <a:rPr lang="en-IN" dirty="0" smtClean="0"/>
              <a:t>MANGALDAI COLLEGE</a:t>
            </a:r>
          </a:p>
          <a:p>
            <a:endParaRPr lang="en-IN" dirty="0" smtClean="0"/>
          </a:p>
          <a:p>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TROCHOPHORE LARVA</a:t>
            </a:r>
            <a:endParaRPr lang="en-IN" dirty="0"/>
          </a:p>
        </p:txBody>
      </p:sp>
      <p:sp>
        <p:nvSpPr>
          <p:cNvPr id="3" name="Content Placeholder 2"/>
          <p:cNvSpPr>
            <a:spLocks noGrp="1"/>
          </p:cNvSpPr>
          <p:nvPr>
            <p:ph idx="1"/>
          </p:nvPr>
        </p:nvSpPr>
        <p:spPr/>
        <p:txBody>
          <a:bodyPr>
            <a:normAutofit/>
          </a:bodyPr>
          <a:lstStyle/>
          <a:p>
            <a:pPr algn="just"/>
            <a:r>
              <a:rPr lang="en-IN" sz="3600" dirty="0" smtClean="0"/>
              <a:t>It is the larval stage in some polychaeta as well as molluscs and other phyla.</a:t>
            </a:r>
            <a:endParaRPr lang="en-IN"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3200400" cy="1676400"/>
          </a:xfrm>
        </p:spPr>
        <p:txBody>
          <a:bodyPr>
            <a:normAutofit fontScale="90000"/>
          </a:bodyPr>
          <a:lstStyle/>
          <a:p>
            <a:r>
              <a:rPr lang="en-IN" sz="3600" dirty="0" smtClean="0"/>
              <a:t>STRUCTURE OF TROCHOPHORE LARVA:</a:t>
            </a:r>
            <a:endParaRPr lang="en-IN" sz="3600" dirty="0"/>
          </a:p>
        </p:txBody>
      </p:sp>
      <p:sp>
        <p:nvSpPr>
          <p:cNvPr id="4" name="Content Placeholder 3"/>
          <p:cNvSpPr>
            <a:spLocks noGrp="1"/>
          </p:cNvSpPr>
          <p:nvPr>
            <p:ph type="body" idx="2"/>
          </p:nvPr>
        </p:nvSpPr>
        <p:spPr>
          <a:xfrm>
            <a:off x="609600" y="1905000"/>
            <a:ext cx="2895600" cy="4343400"/>
          </a:xfrm>
        </p:spPr>
        <p:txBody>
          <a:bodyPr>
            <a:normAutofit/>
          </a:bodyPr>
          <a:lstStyle/>
          <a:p>
            <a:pPr marL="514350" indent="-514350"/>
            <a:r>
              <a:rPr lang="en-IN" sz="2800" dirty="0" smtClean="0"/>
              <a:t>      It is a minute, ciliated un-segmented somewhat biconical or oval structure with a protruding equator.</a:t>
            </a:r>
          </a:p>
          <a:p>
            <a:pPr algn="just"/>
            <a:endParaRPr lang="en-IN" sz="2800" dirty="0" smtClean="0"/>
          </a:p>
        </p:txBody>
      </p:sp>
      <p:pic>
        <p:nvPicPr>
          <p:cNvPr id="5" name="Content Placeholder 4" descr="Trochophore larva 1.jpg"/>
          <p:cNvPicPr>
            <a:picLocks noGrp="1" noChangeAspect="1"/>
          </p:cNvPicPr>
          <p:nvPr>
            <p:ph sz="half" idx="1"/>
          </p:nvPr>
        </p:nvPicPr>
        <p:blipFill>
          <a:blip r:embed="rId2" cstate="print"/>
          <a:stretch>
            <a:fillRect/>
          </a:stretch>
        </p:blipFill>
        <p:spPr>
          <a:xfrm>
            <a:off x="3886200" y="1143000"/>
            <a:ext cx="4935220" cy="51054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trochophore 3.png"/>
          <p:cNvPicPr>
            <a:picLocks noGrp="1" noChangeAspect="1"/>
          </p:cNvPicPr>
          <p:nvPr>
            <p:ph idx="4294967295"/>
          </p:nvPr>
        </p:nvPicPr>
        <p:blipFill>
          <a:blip r:embed="rId2" cstate="print"/>
          <a:stretch>
            <a:fillRect/>
          </a:stretch>
        </p:blipFill>
        <p:spPr>
          <a:xfrm>
            <a:off x="834342" y="838200"/>
            <a:ext cx="7623858" cy="57912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762000"/>
            <a:ext cx="8153400" cy="5638800"/>
          </a:xfrm>
        </p:spPr>
        <p:txBody>
          <a:bodyPr>
            <a:normAutofit/>
          </a:bodyPr>
          <a:lstStyle/>
          <a:p>
            <a:pPr marL="514350" indent="-514350" algn="just"/>
            <a:r>
              <a:rPr lang="en-IN" sz="2800" dirty="0" smtClean="0">
                <a:latin typeface="Times New Roman" pitchFamily="18" charset="0"/>
                <a:cs typeface="Times New Roman" pitchFamily="18" charset="0"/>
              </a:rPr>
              <a:t>Its external surface consists of one-layered epithelium(ectoderm)thickened at the apical pole into a sensory plate, </a:t>
            </a:r>
            <a:r>
              <a:rPr lang="en-IN" sz="2800" b="1" dirty="0" smtClean="0">
                <a:latin typeface="Times New Roman" pitchFamily="18" charset="0"/>
                <a:cs typeface="Times New Roman" pitchFamily="18" charset="0"/>
              </a:rPr>
              <a:t>the APICAL PLATE </a:t>
            </a:r>
            <a:r>
              <a:rPr lang="en-IN" sz="2800" dirty="0" smtClean="0">
                <a:latin typeface="Times New Roman" pitchFamily="18" charset="0"/>
                <a:cs typeface="Times New Roman" pitchFamily="18" charset="0"/>
              </a:rPr>
              <a:t>or apical organ, which bears a tuft of cilia.</a:t>
            </a:r>
          </a:p>
          <a:p>
            <a:r>
              <a:rPr lang="en-IN" sz="2800" dirty="0" smtClean="0">
                <a:latin typeface="Times New Roman" pitchFamily="18" charset="0"/>
                <a:cs typeface="Times New Roman" pitchFamily="18" charset="0"/>
              </a:rPr>
              <a:t>Above the equator there is a pre-oral ciliated band termed the </a:t>
            </a:r>
            <a:r>
              <a:rPr lang="en-IN" sz="2800" b="1" dirty="0" smtClean="0">
                <a:latin typeface="Times New Roman" pitchFamily="18" charset="0"/>
                <a:cs typeface="Times New Roman" pitchFamily="18" charset="0"/>
              </a:rPr>
              <a:t>PROTROCH</a:t>
            </a:r>
            <a:r>
              <a:rPr lang="en-IN" sz="2800" dirty="0" smtClean="0">
                <a:latin typeface="Times New Roman" pitchFamily="18" charset="0"/>
                <a:cs typeface="Times New Roman" pitchFamily="18" charset="0"/>
              </a:rPr>
              <a:t> which serves as the chief organ of locomotion and also directs a food bearing current towards the mouth which lies ventrally just below.</a:t>
            </a:r>
          </a:p>
          <a:p>
            <a:r>
              <a:rPr lang="en-IN" sz="2800" dirty="0" smtClean="0">
                <a:latin typeface="Times New Roman" pitchFamily="18" charset="0"/>
                <a:cs typeface="Times New Roman" pitchFamily="18" charset="0"/>
              </a:rPr>
              <a:t>A second post oral ciliated band the </a:t>
            </a:r>
            <a:r>
              <a:rPr lang="en-IN" sz="2800" b="1" dirty="0" smtClean="0">
                <a:latin typeface="Times New Roman" pitchFamily="18" charset="0"/>
                <a:cs typeface="Times New Roman" pitchFamily="18" charset="0"/>
              </a:rPr>
              <a:t>METATROCH</a:t>
            </a:r>
            <a:r>
              <a:rPr lang="en-IN" sz="2800" dirty="0" smtClean="0">
                <a:latin typeface="Times New Roman" pitchFamily="18" charset="0"/>
                <a:cs typeface="Times New Roman" pitchFamily="18" charset="0"/>
              </a:rPr>
              <a:t> is present below the mouth and a ciliated circlet, the </a:t>
            </a:r>
            <a:r>
              <a:rPr lang="en-IN" sz="2800" b="1" dirty="0" smtClean="0">
                <a:latin typeface="Times New Roman" pitchFamily="18" charset="0"/>
                <a:cs typeface="Times New Roman" pitchFamily="18" charset="0"/>
              </a:rPr>
              <a:t>TELOTROCH</a:t>
            </a:r>
            <a:r>
              <a:rPr lang="en-IN" sz="2800" dirty="0" smtClean="0">
                <a:latin typeface="Times New Roman" pitchFamily="18" charset="0"/>
                <a:cs typeface="Times New Roman" pitchFamily="18" charset="0"/>
              </a:rPr>
              <a:t>, around the anus.</a:t>
            </a:r>
          </a:p>
          <a:p>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914400"/>
            <a:ext cx="8229600" cy="5562600"/>
          </a:xfrm>
        </p:spPr>
        <p:txBody>
          <a:bodyPr>
            <a:normAutofit lnSpcReduction="10000"/>
          </a:bodyPr>
          <a:lstStyle/>
          <a:p>
            <a:r>
              <a:rPr lang="en-IN" dirty="0" smtClean="0"/>
              <a:t>The larva has a complete </a:t>
            </a:r>
            <a:r>
              <a:rPr lang="en-IN" b="1" dirty="0" smtClean="0"/>
              <a:t>ciliated digestive tract</a:t>
            </a:r>
            <a:r>
              <a:rPr lang="en-IN" dirty="0" smtClean="0"/>
              <a:t> with oesophagus, large bulbous stomach, and a short intestine that opens through an anus at the lower pole.</a:t>
            </a:r>
          </a:p>
          <a:p>
            <a:r>
              <a:rPr lang="en-IN" dirty="0" smtClean="0"/>
              <a:t>There is a large cavity , the blastocoel, between the digestive tract and the ectoderm.</a:t>
            </a:r>
          </a:p>
          <a:p>
            <a:r>
              <a:rPr lang="en-IN" dirty="0" smtClean="0"/>
              <a:t>There may be present a </a:t>
            </a:r>
            <a:r>
              <a:rPr lang="en-IN" b="1" dirty="0" smtClean="0"/>
              <a:t>ganglionic mass</a:t>
            </a:r>
            <a:r>
              <a:rPr lang="en-IN" dirty="0" smtClean="0"/>
              <a:t> (apical ganglion) under the apical plate with a  number of longitudinal nerves radiating from it, and below it there is an eyespot.</a:t>
            </a:r>
          </a:p>
          <a:p>
            <a:r>
              <a:rPr lang="en-IN" dirty="0" smtClean="0"/>
              <a:t>The larval excretory tube organ contains a </a:t>
            </a:r>
            <a:r>
              <a:rPr lang="en-IN" b="1" dirty="0" smtClean="0"/>
              <a:t>flame cell</a:t>
            </a:r>
            <a:r>
              <a:rPr lang="en-IN" dirty="0" smtClean="0"/>
              <a:t> and an excretory tube which opens to the exterior near the anus.</a:t>
            </a:r>
          </a:p>
          <a:p>
            <a:r>
              <a:rPr lang="en-IN" dirty="0" smtClean="0"/>
              <a:t>Mesoderm is the form of undifferented mass of cells located near the lower cone.</a:t>
            </a:r>
          </a:p>
          <a:p>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lstStyle/>
          <a:p>
            <a:r>
              <a:rPr lang="en-IN" dirty="0" smtClean="0"/>
              <a:t>METAMORPHOSIS</a:t>
            </a:r>
            <a:endParaRPr lang="en-IN" dirty="0"/>
          </a:p>
        </p:txBody>
      </p:sp>
      <p:sp>
        <p:nvSpPr>
          <p:cNvPr id="3" name="Content Placeholder 2"/>
          <p:cNvSpPr>
            <a:spLocks noGrp="1"/>
          </p:cNvSpPr>
          <p:nvPr>
            <p:ph idx="1"/>
          </p:nvPr>
        </p:nvSpPr>
        <p:spPr>
          <a:xfrm>
            <a:off x="457200" y="1295400"/>
            <a:ext cx="8229600" cy="5029200"/>
          </a:xfrm>
        </p:spPr>
        <p:txBody>
          <a:bodyPr>
            <a:normAutofit lnSpcReduction="10000"/>
          </a:bodyPr>
          <a:lstStyle/>
          <a:p>
            <a:r>
              <a:rPr lang="en-IN" dirty="0" smtClean="0"/>
              <a:t>The trochophore is pelagic, it drifts about in the seas swimming by its protroch. The adult organs begin to form.</a:t>
            </a:r>
          </a:p>
          <a:p>
            <a:r>
              <a:rPr lang="en-IN" dirty="0" smtClean="0"/>
              <a:t>Metamorphosis results in immediate termination of planktonic existence and loss of many larval structure-proto-nephridia , ecto-mesodermal muscle bands and ciliated girdles.</a:t>
            </a:r>
          </a:p>
          <a:p>
            <a:r>
              <a:rPr lang="en-IN" dirty="0" smtClean="0"/>
              <a:t>The development of the trochophore into the adult worm begins with the elongation of the lower region of the trochophore.</a:t>
            </a:r>
          </a:p>
          <a:p>
            <a:r>
              <a:rPr lang="en-IN" dirty="0" smtClean="0"/>
              <a:t>The elongated region becomes constricted into segments which soon develop bristles.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lstStyle/>
          <a:p>
            <a:r>
              <a:rPr lang="en-IN" dirty="0" smtClean="0"/>
              <a:t>METAMORPHOSIS</a:t>
            </a:r>
            <a:endParaRPr lang="en-IN" dirty="0"/>
          </a:p>
        </p:txBody>
      </p:sp>
      <p:sp>
        <p:nvSpPr>
          <p:cNvPr id="3" name="Content Placeholder 2"/>
          <p:cNvSpPr>
            <a:spLocks noGrp="1"/>
          </p:cNvSpPr>
          <p:nvPr>
            <p:ph idx="1"/>
          </p:nvPr>
        </p:nvSpPr>
        <p:spPr>
          <a:xfrm>
            <a:off x="457200" y="1295400"/>
            <a:ext cx="8229600" cy="5029200"/>
          </a:xfrm>
        </p:spPr>
        <p:txBody>
          <a:bodyPr>
            <a:normAutofit/>
          </a:bodyPr>
          <a:lstStyle/>
          <a:p>
            <a:r>
              <a:rPr lang="en-IN" dirty="0" smtClean="0"/>
              <a:t>The ciliated band disappear  and the upper part of the trochophore becomes the head.</a:t>
            </a:r>
          </a:p>
          <a:p>
            <a:r>
              <a:rPr lang="en-IN" dirty="0" smtClean="0"/>
              <a:t>The apical organ forms the prostomium, brain, tentacles and eyes and the part immediately behind forms the peristomium.</a:t>
            </a:r>
          </a:p>
          <a:p>
            <a:r>
              <a:rPr lang="en-IN" dirty="0" smtClean="0"/>
              <a:t>Larva gradually grows in length with the formation and development of trunk segments in front of the pygidium.</a:t>
            </a:r>
          </a:p>
          <a:p>
            <a:r>
              <a:rPr lang="en-IN" dirty="0" smtClean="0"/>
              <a:t>The younger worm settles at the bottom, takes up a burrowing life and completes post larval </a:t>
            </a:r>
            <a:r>
              <a:rPr lang="en-IN" dirty="0" err="1" smtClean="0"/>
              <a:t>developement</a:t>
            </a:r>
            <a:r>
              <a:rPr lang="en-IN" dirty="0" smtClean="0"/>
              <a:t> and assume the habits of the adult.</a:t>
            </a: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normAutofit fontScale="90000"/>
          </a:bodyPr>
          <a:lstStyle/>
          <a:p>
            <a:r>
              <a:rPr lang="en-IN" sz="5400" b="1" dirty="0" smtClean="0"/>
              <a:t>PHYLOGENETIC SIGNIFICANCE</a:t>
            </a:r>
            <a:endParaRPr lang="en-IN" dirty="0"/>
          </a:p>
        </p:txBody>
      </p:sp>
      <p:sp>
        <p:nvSpPr>
          <p:cNvPr id="3" name="Content Placeholder 2"/>
          <p:cNvSpPr>
            <a:spLocks noGrp="1"/>
          </p:cNvSpPr>
          <p:nvPr>
            <p:ph idx="1"/>
          </p:nvPr>
        </p:nvSpPr>
        <p:spPr>
          <a:xfrm>
            <a:off x="457200" y="1600200"/>
            <a:ext cx="8229600" cy="4724400"/>
          </a:xfrm>
        </p:spPr>
        <p:txBody>
          <a:bodyPr>
            <a:normAutofit/>
          </a:bodyPr>
          <a:lstStyle/>
          <a:p>
            <a:r>
              <a:rPr lang="en-IN" sz="2400" dirty="0" smtClean="0"/>
              <a:t>It is of great phylogenetic significance because it occurs in several phyla such as Annelida, Mollusca, </a:t>
            </a:r>
            <a:r>
              <a:rPr lang="en-IN" sz="2400" dirty="0" err="1" smtClean="0"/>
              <a:t>Bryozoan</a:t>
            </a:r>
            <a:r>
              <a:rPr lang="en-IN" sz="2400" dirty="0" smtClean="0"/>
              <a:t> .The trochophore larva has a significant contribution in the studies on evolutionary dynamics of invertebrates. </a:t>
            </a:r>
          </a:p>
          <a:p>
            <a:r>
              <a:rPr lang="en-IN" sz="2400" dirty="0" smtClean="0"/>
              <a:t>The trochophore larva acts as a connecting link between the bilateral and radial symmetries. It has been orated that the origination of bilateral symmetry occurred from the radial symmetry.</a:t>
            </a:r>
            <a:endParaRPr lang="en-IN"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762000"/>
            <a:ext cx="8229600" cy="5532437"/>
          </a:xfrm>
        </p:spPr>
        <p:txBody>
          <a:bodyPr>
            <a:normAutofit/>
          </a:bodyPr>
          <a:lstStyle/>
          <a:p>
            <a:r>
              <a:rPr lang="en-IN" sz="2800" dirty="0" smtClean="0"/>
              <a:t>The life cycle of molluscs, like most of the invertebrates, comprises of single or several larval phases that are distinct from the adults. The trochophore larva is the larval stage involved in the development of annelids and molluscs.</a:t>
            </a:r>
          </a:p>
          <a:p>
            <a:r>
              <a:rPr lang="en-IN" sz="2800" dirty="0" smtClean="0"/>
              <a:t>This occurrence of trochophore larvae in annelids, as well as molluscs, proves that they have a very close evolutionary relationship.</a:t>
            </a:r>
          </a:p>
          <a:p>
            <a:endParaRPr lang="en-IN" dirty="0" smtClean="0"/>
          </a:p>
          <a:p>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124200"/>
            <a:ext cx="8305800" cy="1143000"/>
          </a:xfrm>
        </p:spPr>
        <p:txBody>
          <a:bodyPr/>
          <a:lstStyle/>
          <a:p>
            <a:r>
              <a:rPr lang="en-IN" dirty="0" smtClean="0"/>
              <a:t>THANK YOU</a:t>
            </a:r>
            <a:endParaRPr lang="en-IN"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435</TotalTime>
  <Words>561</Words>
  <Application>Microsoft Office PowerPoint</Application>
  <PresentationFormat>On-screen Show (4:3)</PresentationFormat>
  <Paragraphs>32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ANNELIDA: TROCHOPHORE LARVA</vt:lpstr>
      <vt:lpstr>TROCHOPHORE LARVA</vt:lpstr>
      <vt:lpstr>STRUCTURE OF TROCHOPHORE LARVA:</vt:lpstr>
      <vt:lpstr>Slide 4</vt:lpstr>
      <vt:lpstr>Slide 5</vt:lpstr>
      <vt:lpstr>Slide 6</vt:lpstr>
      <vt:lpstr>METAMORPHOSIS</vt:lpstr>
      <vt:lpstr>METAMORPHOSIS</vt:lpstr>
      <vt:lpstr>PHYLOGENETIC SIGNIFICANCE</vt:lpstr>
      <vt:lpstr>Slide 10</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CLASSIFICATION OF PHYLUM PORIFERA</dc:title>
  <dc:creator>Lenovo</dc:creator>
  <cp:lastModifiedBy>Lenovo</cp:lastModifiedBy>
  <cp:revision>101</cp:revision>
  <dcterms:created xsi:type="dcterms:W3CDTF">2006-08-16T00:00:00Z</dcterms:created>
  <dcterms:modified xsi:type="dcterms:W3CDTF">2024-09-04T16:12:01Z</dcterms:modified>
</cp:coreProperties>
</file>